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02" r:id="rId23"/>
    <p:sldId id="316" r:id="rId24"/>
    <p:sldId id="318" r:id="rId25"/>
    <p:sldId id="327" r:id="rId26"/>
    <p:sldId id="304" r:id="rId27"/>
    <p:sldId id="313" r:id="rId28"/>
    <p:sldId id="272" r:id="rId29"/>
    <p:sldId id="306" r:id="rId30"/>
    <p:sldId id="334" r:id="rId31"/>
    <p:sldId id="321" r:id="rId32"/>
    <p:sldId id="338" r:id="rId33"/>
    <p:sldId id="335" r:id="rId34"/>
    <p:sldId id="345" r:id="rId35"/>
    <p:sldId id="336" r:id="rId36"/>
    <p:sldId id="328" r:id="rId37"/>
    <p:sldId id="275" r:id="rId38"/>
    <p:sldId id="311" r:id="rId39"/>
    <p:sldId id="276" r:id="rId40"/>
    <p:sldId id="312" r:id="rId41"/>
    <p:sldId id="277" r:id="rId42"/>
    <p:sldId id="278" r:id="rId43"/>
    <p:sldId id="279" r:id="rId44"/>
    <p:sldId id="280" r:id="rId45"/>
    <p:sldId id="322" r:id="rId46"/>
    <p:sldId id="339" r:id="rId47"/>
    <p:sldId id="331" r:id="rId48"/>
    <p:sldId id="281" r:id="rId49"/>
    <p:sldId id="299" r:id="rId50"/>
    <p:sldId id="282" r:id="rId51"/>
    <p:sldId id="342" r:id="rId52"/>
    <p:sldId id="283" r:id="rId53"/>
    <p:sldId id="284" r:id="rId54"/>
    <p:sldId id="285" r:id="rId55"/>
    <p:sldId id="286" r:id="rId56"/>
    <p:sldId id="320" r:id="rId57"/>
    <p:sldId id="287" r:id="rId58"/>
    <p:sldId id="289" r:id="rId59"/>
    <p:sldId id="314" r:id="rId60"/>
    <p:sldId id="290" r:id="rId61"/>
    <p:sldId id="291" r:id="rId62"/>
    <p:sldId id="340" r:id="rId63"/>
    <p:sldId id="341" r:id="rId64"/>
    <p:sldId id="307" r:id="rId65"/>
    <p:sldId id="294" r:id="rId66"/>
    <p:sldId id="295" r:id="rId67"/>
    <p:sldId id="296" r:id="rId68"/>
    <p:sldId id="324" r:id="rId69"/>
    <p:sldId id="325" r:id="rId70"/>
    <p:sldId id="308" r:id="rId71"/>
    <p:sldId id="343" r:id="rId72"/>
    <p:sldId id="346" r:id="rId73"/>
    <p:sldId id="310" r:id="rId7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32BC1-77B5-C90D-CCED-B2432111ABF7}" v="1" dt="2020-08-13T00:00:19.037"/>
    <p1510:client id="{406CD99C-E6FC-5C3B-2924-3C887F8C7129}" v="12" dt="2020-08-19T21:22:49.745"/>
    <p1510:client id="{7B735E11-BABC-DB6E-19BF-225F5702AFB4}" v="1" dt="2020-08-24T22:27:59.787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84" y="-90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ju4aZhiK0c" TargetMode="External"/><Relationship Id="rId2" Type="http://schemas.openxmlformats.org/officeDocument/2006/relationships/hyperlink" Target="https://www.youtube.com/watch?v=IAYGk4XP23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AZUMEgHmCY8&amp;feature=related" TargetMode="External"/><Relationship Id="rId5" Type="http://schemas.openxmlformats.org/officeDocument/2006/relationships/hyperlink" Target="http://www.youtube.com/watch?v=5TPpuIslzG4&amp;feature=related" TargetMode="External"/><Relationship Id="rId4" Type="http://schemas.openxmlformats.org/officeDocument/2006/relationships/hyperlink" Target="https://www.youtube.com/watch?v=Q-GkrHKcwvo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emf"/><Relationship Id="rId9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53.xml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5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A5125CDA-2FF8-4F75-90BD-66074964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185738"/>
            <a:ext cx="396875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Gabinetes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UK</a:t>
            </a:r>
          </a:p>
        </p:txBody>
      </p:sp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2 Imagen">
            <a:extLst>
              <a:ext uri="{FF2B5EF4-FFF2-40B4-BE49-F238E27FC236}">
                <a16:creationId xmlns:a16="http://schemas.microsoft.com/office/drawing/2014/main" id="{9531D416-9ABA-4C88-A1C3-50F376F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119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… y otro de minoría en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3" imgW="4242960" imgH="2664360" progId="">
                  <p:embed/>
                </p:oleObj>
              </mc:Choice>
              <mc:Fallback>
                <p:oleObj r:id="rId3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XIII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rey invita a poderes locales a intervenir en asuntos de la corona (guerra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contra Francia, impuestos)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Henry VIII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Roma,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alianza con el Parlamento.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refrenda la Carta Magna.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Tentaciones absolutistas. James I y Charles I crean 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impuestos unilateralmente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(guerras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España y Francia) </a:t>
            </a: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5638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1642-8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Guerra Civil. Cromwell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su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New Model Army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derrotan al rey; ejecutado en 1649. Dictadura.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1975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1685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Gloriosa Revolución establece la monarquía constitucional. La Corona pierde sus facultades paulatinamente.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1707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: Ana de Estuardo vetó un </a:t>
              </a:r>
              <a:r>
                <a:rPr lang="en-GB" altLang="es-MX" sz="2800">
                  <a:solidFill>
                    <a:srgbClr val="000000"/>
                  </a:solidFill>
                  <a:latin typeface="Arial" panose="020B0604020202020204" pitchFamily="34" charset="0"/>
                </a:rPr>
                <a:t>Act of Parliament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por última ocasión. Los poderes se </a:t>
              </a: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fusionan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en el Parlamento.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Regímenes presidenciales.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¿Cuál es el secreto de la tradicional eficiencia del gobierno británico? (contraste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2019 más bien evidenció secreto ineficiente…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(dolorosa)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 dirty="0">
                <a:latin typeface="Arial" charset="0"/>
              </a:rPr>
            </a:b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dirty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dirty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dirty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 dirty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-Nació 1964,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-Columnista Euroescéptico  que cubrió Bruselas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-MP 1999-2008, Alcalde de Londres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-Brexiteer en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-¿Potencial reinventor de la derecha europea?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026">
            <a:extLst>
              <a:ext uri="{FF2B5EF4-FFF2-40B4-BE49-F238E27FC236}">
                <a16:creationId xmlns:a16="http://schemas.microsoft.com/office/drawing/2014/main" id="{BD538EFD-E846-47E3-9B74-D55D93FD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77914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b="1" i="0">
                <a:solidFill>
                  <a:schemeClr val="tx1"/>
                </a:solidFill>
                <a:latin typeface="Arial" panose="020B0604020202020204" pitchFamily="34" charset="0"/>
              </a:rPr>
              <a:t>Gabinete 2015</a:t>
            </a: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:   100% conservador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47775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989138"/>
            <a:ext cx="84439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demandar voto para remplazar al líder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Ocurrió el 12 dic 2018 ante el estruendoso fracaso de May para negociar la salida de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golpe fracasó: 200 MPs la apoyaron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Debe pasar un año hasta siguiente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543550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1975: ganó 2-a-1 opción </a:t>
            </a:r>
            <a:r>
              <a:rPr lang="en-GB" altLang="es-MX" sz="2800" b="1">
                <a:solidFill>
                  <a:srgbClr val="00B050"/>
                </a:solidFill>
                <a:latin typeface="Arial" panose="020B0604020202020204" pitchFamily="34" charset="0"/>
              </a:rPr>
              <a:t>remain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2016: 52-48 a favor </a:t>
            </a:r>
            <a:r>
              <a:rPr lang="en-GB" altLang="es-MX" sz="2800" b="1">
                <a:solidFill>
                  <a:srgbClr val="FF0000"/>
                </a:solidFill>
                <a:latin typeface="Arial" panose="020B0604020202020204" pitchFamily="34" charset="0"/>
              </a:rPr>
              <a:t>leave</a:t>
            </a: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madre de los Parlamentos y las democracias…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Reino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vive hoy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profunda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recomposición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(cf. </a:t>
            </a:r>
            <a:r>
              <a:rPr lang="en-GB" altLang="es-MX" sz="2800" dirty="0">
                <a:solidFill>
                  <a:srgbClr val="000000"/>
                </a:solidFill>
                <a:latin typeface="Arial" charset="0"/>
              </a:rPr>
              <a:t>Corn Laws?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Monumental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fracaso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 la élite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británica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: 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(Cameron)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protagónicos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con cameos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Laborismo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Corbyn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el Brexit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abre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incluso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posibilidad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 charset="0"/>
              </a:rPr>
              <a:t>desmembramiento</a:t>
            </a:r>
            <a:r>
              <a:rPr lang="en-GB" altLang="es-MX" sz="2800" i="0" dirty="0">
                <a:solidFill>
                  <a:srgbClr val="000000"/>
                </a:solidFill>
                <a:latin typeface="Arial" charset="0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2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3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4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5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6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Monopolio de la agenda: todo asunto del gobierno tiene prioridad sobre demás mociones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Gran retórica, sistema adversarial oposición-ejecutivo.  Otro contraste con otros sistemas  </a:t>
            </a:r>
          </a:p>
        </p:txBody>
      </p:sp>
      <p:sp>
        <p:nvSpPr>
          <p:cNvPr id="1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EE330F3-CBB0-4B9F-BA11-2B5BD81D3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15" name="Text Box 1027">
            <a:extLst>
              <a:ext uri="{FF2B5EF4-FFF2-40B4-BE49-F238E27FC236}">
                <a16:creationId xmlns:a16="http://schemas.microsoft.com/office/drawing/2014/main" id="{F3961C30-CC48-46B9-B990-A07B3F580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YouTube…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  <p:bldP spid="14" grpId="0" animBg="1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pasó de ser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aristocrática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meritocrática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restan aprox. 90 </a:t>
            </a:r>
            <a:r>
              <a:rPr lang="en-GB" altLang="es-MX" sz="2800">
                <a:solidFill>
                  <a:schemeClr val="accent2"/>
                </a:solidFill>
                <a:latin typeface="Arial" panose="020B0604020202020204" pitchFamily="34" charset="0"/>
              </a:rPr>
              <a:t>hereditary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26 del </a:t>
            </a:r>
            <a:r>
              <a:rPr lang="en-GB" altLang="es-MX" sz="2800" i="0">
                <a:solidFill>
                  <a:schemeClr val="accent1"/>
                </a:solidFill>
                <a:latin typeface="Arial" panose="020B0604020202020204" pitchFamily="34" charset="0"/>
              </a:rPr>
              <a:t>alto clero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vs 500+ </a:t>
            </a:r>
            <a:r>
              <a:rPr lang="en-GB" altLang="es-MX" sz="2800" b="1">
                <a:solidFill>
                  <a:srgbClr val="000000"/>
                </a:solidFill>
                <a:latin typeface="Arial" panose="020B0604020202020204" pitchFamily="34" charset="0"/>
              </a:rPr>
              <a:t>life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 compone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650 miembros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5" name="Hoja de cálculo" r:id="rId3" imgW="6772618" imgH="495491" progId="Excel.Sheet.8">
                    <p:embed/>
                  </p:oleObj>
                </mc:Choice>
                <mc:Fallback>
                  <p:oleObj name="Hoja de cálculo" r:id="rId3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 dirty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dirty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 dirty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todo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país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 -- ¿Cádiz?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UK y EE.UU. celebran elección especial para remplazar miembro faltante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Sirven de termómetro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190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Menor dependencia del ejército marcó historia británica... </a:t>
            </a:r>
            <a:r>
              <a:rPr lang="en-GB" sz="3600">
                <a:solidFill>
                  <a:srgbClr val="000000"/>
                </a:solidFill>
                <a:latin typeface="Arial" charset="0"/>
              </a:rPr>
              <a:t>gobierno limitado 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1 Imagen">
            <a:extLst>
              <a:ext uri="{FF2B5EF4-FFF2-40B4-BE49-F238E27FC236}">
                <a16:creationId xmlns:a16="http://schemas.microsoft.com/office/drawing/2014/main" id="{68360605-9BA9-4EFC-8CD9-FC2D7E81E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33375"/>
            <a:ext cx="688340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Hoja de cálculo" r:id="rId3" imgW="4391520" imgH="4810544" progId="Excel.Sheet.8">
                  <p:embed/>
                </p:oleObj>
              </mc:Choice>
              <mc:Fallback>
                <p:oleObj name="Hoja de cálculo" r:id="rId3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Gráfico" r:id="rId5" imgW="5286832" imgH="3057982" progId="Excel.Chart.8">
                  <p:embed/>
                </p:oleObj>
              </mc:Choice>
              <mc:Fallback>
                <p:oleObj name="Gráfico" r:id="rId5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 dirty="0">
                  <a:latin typeface="Arial" charset="0"/>
                </a:rPr>
                <a:t>			En 1988 los </a:t>
              </a:r>
              <a:r>
                <a:rPr lang="en-US" sz="2800" i="0" dirty="0" err="1">
                  <a:latin typeface="Arial" charset="0"/>
                </a:rPr>
                <a:t>partidos</a:t>
              </a:r>
              <a:r>
                <a:rPr lang="en-US" sz="2800" i="0" dirty="0">
                  <a:latin typeface="Arial" charset="0"/>
                </a:rPr>
                <a:t> Liberal y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Social </a:t>
              </a:r>
              <a:r>
                <a:rPr lang="en-US" sz="2800" i="0" dirty="0" err="1">
                  <a:latin typeface="Arial" charset="0"/>
                </a:rPr>
                <a:t>Demócrata</a:t>
              </a:r>
              <a:r>
                <a:rPr lang="en-US" sz="2800" i="0" dirty="0">
                  <a:latin typeface="Arial" charset="0"/>
                </a:rPr>
                <a:t> se </a:t>
              </a:r>
              <a:r>
                <a:rPr lang="en-US" sz="2800" i="0" dirty="0" err="1">
                  <a:latin typeface="Arial" charset="0"/>
                </a:rPr>
                <a:t>fusionaron</a:t>
              </a:r>
              <a:r>
                <a:rPr lang="en-US" sz="2800" i="0" dirty="0">
                  <a:latin typeface="Arial" charset="0"/>
                </a:rPr>
                <a:t> </a:t>
              </a:r>
              <a:br>
                <a:rPr lang="en-US" sz="2800" i="0" dirty="0">
                  <a:latin typeface="Arial" charset="0"/>
                </a:rPr>
              </a:br>
              <a:r>
                <a:rPr lang="en-US" sz="2800" i="0" dirty="0">
                  <a:latin typeface="Arial" charset="0"/>
                </a:rPr>
                <a:t>			</a:t>
              </a:r>
              <a:r>
                <a:rPr lang="en-US" sz="2800" i="0" dirty="0" err="1">
                  <a:latin typeface="Arial" charset="0"/>
                </a:rPr>
                <a:t>para</a:t>
              </a:r>
              <a:r>
                <a:rPr lang="en-US" sz="2800" i="0" dirty="0">
                  <a:latin typeface="Arial" charset="0"/>
                </a:rPr>
                <a:t> </a:t>
              </a:r>
              <a:r>
                <a:rPr lang="en-US" sz="2800" i="0" dirty="0" err="1">
                  <a:latin typeface="Arial" charset="0"/>
                </a:rPr>
                <a:t>formar</a:t>
              </a:r>
              <a:r>
                <a:rPr lang="en-US" sz="2800" i="0" dirty="0">
                  <a:latin typeface="Arial" charset="0"/>
                </a:rPr>
                <a:t> el </a:t>
              </a: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 dirty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 dirty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 dirty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Entreguerras: el Labour hizo a un lado al Liberal. Coordinación de votantes…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09" name="Gráfico" r:id="rId3" imgW="4677156" imgH="2476767" progId="Excel.Chart.8">
                  <p:embed followColorScheme="full"/>
                </p:oleObj>
              </mc:Choice>
              <mc:Fallback>
                <p:oleObj name="Gráfico" r:id="rId3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3" r:id="rId3" imgW="5681160" imgH="3453840" progId="">
                  <p:embed/>
                </p:oleObj>
              </mc:Choice>
              <mc:Fallback>
                <p:oleObj r:id="rId3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dirty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 dirty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dirty="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 dirty="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 dirty="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dirty="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dirty="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3" name="Hoja de cálculo" r:id="rId3" imgW="2801160" imgH="1137600" progId="Excel.Sheet.8">
                  <p:embed/>
                </p:oleObj>
              </mc:Choice>
              <mc:Fallback>
                <p:oleObj name="Hoja de cálculo" r:id="rId3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7" r:id="rId3" imgW="5198400" imgH="2592000" progId="">
                  <p:embed/>
                </p:oleObj>
              </mc:Choice>
              <mc:Fallback>
                <p:oleObj r:id="rId3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 dirty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dirty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 dirty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 dirty="0">
                <a:solidFill>
                  <a:srgbClr val="000000"/>
                </a:solidFill>
                <a:latin typeface="Arial" charset="0"/>
              </a:rPr>
            </a:b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7" r:id="rId3" imgW="4219048" imgH="2066667" progId="">
                  <p:embed/>
                </p:oleObj>
              </mc:Choice>
              <mc:Fallback>
                <p:oleObj r:id="rId3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AF1378EB-A101-4C8A-A9AD-047869484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5250"/>
            <a:ext cx="5791200" cy="57150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EF404C26-53F8-4F5A-9405-995AEEA1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81275"/>
            <a:ext cx="2971800" cy="29051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09D473D7-4CE0-4FE6-9EE9-6DCE82B8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7675"/>
            <a:ext cx="2752725" cy="2867025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 dirty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 dirty="0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 dirty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88D398A1-2528-42F4-9772-6C04AFC2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79900"/>
            <a:ext cx="2819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legislativo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95E2307B-657F-46BE-82CC-097914127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279900"/>
            <a:ext cx="2819400" cy="519113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ejecutivo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4427153B-01BB-48F2-B2BD-ABA5FC94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279900"/>
            <a:ext cx="2590800" cy="519113"/>
          </a:xfrm>
          <a:prstGeom prst="rect">
            <a:avLst/>
          </a:prstGeom>
          <a:solidFill>
            <a:srgbClr val="66FF99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judicial</a:t>
            </a:r>
          </a:p>
        </p:txBody>
      </p:sp>
      <p:sp>
        <p:nvSpPr>
          <p:cNvPr id="62469" name="Text Box 4">
            <a:extLst>
              <a:ext uri="{FF2B5EF4-FFF2-40B4-BE49-F238E27FC236}">
                <a16:creationId xmlns:a16="http://schemas.microsoft.com/office/drawing/2014/main" id="{4AE258A4-DDD6-49B6-B921-7FF555D0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26050"/>
            <a:ext cx="83058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usó el caso francés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(GB tenía ya judicial independiente)?</a:t>
            </a:r>
          </a:p>
        </p:txBody>
      </p:sp>
      <p:sp>
        <p:nvSpPr>
          <p:cNvPr id="74758" name="Text Box 5">
            <a:extLst>
              <a:ext uri="{FF2B5EF4-FFF2-40B4-BE49-F238E27FC236}">
                <a16:creationId xmlns:a16="http://schemas.microsoft.com/office/drawing/2014/main" id="{7E4B4D48-53F6-4A5C-9A56-00E97973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04800"/>
            <a:ext cx="792480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Promotores de la separación de poderes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9E2F4114-4273-418E-99D3-2F96B275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295400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Montesquieu hizo notar la fusión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poderes en Gran Bretaña para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proponer un sistema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separación de poderes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4760" name="Group 13">
            <a:extLst>
              <a:ext uri="{FF2B5EF4-FFF2-40B4-BE49-F238E27FC236}">
                <a16:creationId xmlns:a16="http://schemas.microsoft.com/office/drawing/2014/main" id="{F895B961-B5D8-4025-A28E-43CBFC9D3C3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990600"/>
            <a:ext cx="1828800" cy="3124200"/>
            <a:chOff x="4272" y="624"/>
            <a:chExt cx="1152" cy="1968"/>
          </a:xfrm>
        </p:grpSpPr>
        <p:sp>
          <p:nvSpPr>
            <p:cNvPr id="74761" name="Rectangle 14">
              <a:extLst>
                <a:ext uri="{FF2B5EF4-FFF2-40B4-BE49-F238E27FC236}">
                  <a16:creationId xmlns:a16="http://schemas.microsoft.com/office/drawing/2014/main" id="{97DD36AF-F75C-4348-80A2-DE2B965C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624"/>
              <a:ext cx="1152" cy="196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74762" name="Picture 15">
              <a:extLst>
                <a:ext uri="{FF2B5EF4-FFF2-40B4-BE49-F238E27FC236}">
                  <a16:creationId xmlns:a16="http://schemas.microsoft.com/office/drawing/2014/main" id="{3EFA365E-13B5-4D97-AC14-1279EADDF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" y="678"/>
              <a:ext cx="1091" cy="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4763" name="Text Box 16">
              <a:extLst>
                <a:ext uri="{FF2B5EF4-FFF2-40B4-BE49-F238E27FC236}">
                  <a16:creationId xmlns:a16="http://schemas.microsoft.com/office/drawing/2014/main" id="{FB8F0144-E29B-421C-8AF4-C855709B0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" y="1940"/>
              <a:ext cx="11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CC66"/>
                </a:buClr>
              </a:pP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Baron de 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Montesquieu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1689-1755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nimBg="1" autoUpdateAnimBg="0"/>
      <p:bldP spid="62467" grpId="0" animBg="1" autoUpdateAnimBg="0"/>
      <p:bldP spid="62468" grpId="0" animBg="1" autoUpdateAnimBg="0"/>
      <p:bldP spid="6246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(1) Concentración del poder ejecutivo: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un solo partido asume todo el gabinete</a:t>
            </a: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0022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mod. Westminster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todas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las carteras se otorgan al partido que obtiene más escaños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(incluso con pluralidad)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Alternativa: reparto proporcional 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(1) Elección general   (2) Traducción votos-escaños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(3) Se forman coaliciones  (4) Distribución de carteras ministeriales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32870</TotalTime>
  <Words>1894</Words>
  <Application>Microsoft Office PowerPoint</Application>
  <PresentationFormat>Presentación en pantalla (4:3)</PresentationFormat>
  <Paragraphs>304</Paragraphs>
  <Slides>73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4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274</cp:revision>
  <dcterms:modified xsi:type="dcterms:W3CDTF">2020-08-31T22:11:25Z</dcterms:modified>
</cp:coreProperties>
</file>